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10" r:id="rId2"/>
    <p:sldMasterId id="2147483822" r:id="rId3"/>
    <p:sldMasterId id="2147483846" r:id="rId4"/>
    <p:sldMasterId id="2147483858" r:id="rId5"/>
  </p:sldMasterIdLst>
  <p:notesMasterIdLst>
    <p:notesMasterId r:id="rId38"/>
  </p:notesMasterIdLst>
  <p:sldIdLst>
    <p:sldId id="281" r:id="rId6"/>
    <p:sldId id="261" r:id="rId7"/>
    <p:sldId id="284" r:id="rId8"/>
    <p:sldId id="307" r:id="rId9"/>
    <p:sldId id="308" r:id="rId10"/>
    <p:sldId id="265" r:id="rId11"/>
    <p:sldId id="287" r:id="rId12"/>
    <p:sldId id="266" r:id="rId13"/>
    <p:sldId id="263" r:id="rId14"/>
    <p:sldId id="309" r:id="rId15"/>
    <p:sldId id="311" r:id="rId16"/>
    <p:sldId id="312" r:id="rId17"/>
    <p:sldId id="286" r:id="rId18"/>
    <p:sldId id="296" r:id="rId19"/>
    <p:sldId id="297" r:id="rId20"/>
    <p:sldId id="298" r:id="rId21"/>
    <p:sldId id="268" r:id="rId22"/>
    <p:sldId id="290" r:id="rId23"/>
    <p:sldId id="292" r:id="rId24"/>
    <p:sldId id="293" r:id="rId25"/>
    <p:sldId id="294" r:id="rId26"/>
    <p:sldId id="295" r:id="rId27"/>
    <p:sldId id="299" r:id="rId28"/>
    <p:sldId id="301" r:id="rId29"/>
    <p:sldId id="302" r:id="rId30"/>
    <p:sldId id="306" r:id="rId31"/>
    <p:sldId id="305" r:id="rId32"/>
    <p:sldId id="300" r:id="rId33"/>
    <p:sldId id="304" r:id="rId34"/>
    <p:sldId id="303" r:id="rId35"/>
    <p:sldId id="276" r:id="rId36"/>
    <p:sldId id="27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5DD5FF"/>
    <a:srgbClr val="1F70A7"/>
    <a:srgbClr val="2B669B"/>
    <a:srgbClr val="42DECB"/>
    <a:srgbClr val="334A93"/>
    <a:srgbClr val="669900"/>
    <a:srgbClr val="66FF33"/>
    <a:srgbClr val="2195A5"/>
    <a:srgbClr val="2F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7" autoAdjust="0"/>
    <p:restoredTop sz="80258" autoAdjust="0"/>
  </p:normalViewPr>
  <p:slideViewPr>
    <p:cSldViewPr snapToGrid="0">
      <p:cViewPr varScale="1">
        <p:scale>
          <a:sx n="54" d="100"/>
          <a:sy n="54" d="100"/>
        </p:scale>
        <p:origin x="114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presentation%20pictures\3_Iteration_PlanningPoker.xlsx%20(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1st%20mile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1504265091864"/>
          <c:y val="0.23116826718681294"/>
          <c:w val="0.84396062992125886"/>
          <c:h val="0.56513156167979062"/>
        </c:manualLayout>
      </c:layout>
      <c:lineChart>
        <c:grouping val="standard"/>
        <c:varyColors val="0"/>
        <c:ser>
          <c:idx val="0"/>
          <c:order val="0"/>
          <c:tx>
            <c:v>Predicted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15.875000000000005</c:v>
                </c:pt>
                <c:pt idx="6">
                  <c:v>15.875000000000005</c:v>
                </c:pt>
                <c:pt idx="7">
                  <c:v>15.75</c:v>
                </c:pt>
                <c:pt idx="8">
                  <c:v>9.8750000000000053</c:v>
                </c:pt>
                <c:pt idx="9">
                  <c:v>6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41-4400-B804-309859F44910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15.875000000000005</c:v>
                </c:pt>
                <c:pt idx="6">
                  <c:v>15.875000000000005</c:v>
                </c:pt>
                <c:pt idx="7">
                  <c:v>16.97999999999999</c:v>
                </c:pt>
                <c:pt idx="8">
                  <c:v>16.97999999999999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41-4400-B804-309859F44910}"/>
            </c:ext>
          </c:extLst>
        </c:ser>
        <c:ser>
          <c:idx val="2"/>
          <c:order val="2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Predict-Actual'!$C$2:$C$12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41-4400-B804-309859F44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405504"/>
        <c:axId val="141877632"/>
      </c:lineChart>
      <c:catAx>
        <c:axId val="154405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77632"/>
        <c:crosses val="autoZero"/>
        <c:auto val="1"/>
        <c:lblAlgn val="ctr"/>
        <c:lblOffset val="100"/>
        <c:noMultiLvlLbl val="0"/>
      </c:catAx>
      <c:valAx>
        <c:axId val="14187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0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15048118985125"/>
          <c:y val="0.22537500000000005"/>
          <c:w val="0.8439606299212592"/>
          <c:h val="0.56513156167979062"/>
        </c:manualLayout>
      </c:layout>
      <c:lineChart>
        <c:grouping val="standard"/>
        <c:varyColors val="0"/>
        <c:ser>
          <c:idx val="1"/>
          <c:order val="0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15.875000000000004</c:v>
                </c:pt>
                <c:pt idx="6">
                  <c:v>15.875000000000004</c:v>
                </c:pt>
                <c:pt idx="7">
                  <c:v>16.979999999999993</c:v>
                </c:pt>
                <c:pt idx="8">
                  <c:v>16.979999999999993</c:v>
                </c:pt>
                <c:pt idx="9">
                  <c:v>10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37-4C75-AA6A-FFDFFCE9DC36}"/>
            </c:ext>
          </c:extLst>
        </c:ser>
        <c:ser>
          <c:idx val="2"/>
          <c:order val="1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37-4C75-AA6A-FFDFFCE9D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224768"/>
        <c:axId val="142263808"/>
      </c:lineChart>
      <c:catAx>
        <c:axId val="14222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63808"/>
        <c:crosses val="autoZero"/>
        <c:auto val="1"/>
        <c:lblAlgn val="ctr"/>
        <c:lblOffset val="100"/>
        <c:noMultiLvlLbl val="0"/>
      </c:catAx>
      <c:valAx>
        <c:axId val="14226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2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270A-52B0-49E8-956F-31B25A2F58EA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0854-CD9C-40F4-A982-4F9FAA8234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7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71317-BC5A-4C72-A11D-CFFED3E893D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shows</a:t>
            </a:r>
            <a:r>
              <a:rPr lang="en-US" baseline="0" dirty="0"/>
              <a:t> the check-in for accepted applicants only which was the part of the 1</a:t>
            </a:r>
            <a:r>
              <a:rPr lang="en-US" baseline="30000" dirty="0"/>
              <a:t>st</a:t>
            </a:r>
            <a:r>
              <a:rPr lang="en-US" baseline="0" dirty="0"/>
              <a:t> Milestone</a:t>
            </a:r>
          </a:p>
          <a:p>
            <a:r>
              <a:rPr lang="en-US" baseline="0" dirty="0"/>
              <a:t>Here we added Select all to increase user experience which was recommendation given by one of our colleagues after doing role play which again referred by Rohan in gathering requirement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1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shows</a:t>
            </a:r>
            <a:r>
              <a:rPr lang="en-US" baseline="0" dirty="0"/>
              <a:t> the check-in for accepted applicants only which was the part of the 1</a:t>
            </a:r>
            <a:r>
              <a:rPr lang="en-US" baseline="30000" dirty="0"/>
              <a:t>st</a:t>
            </a:r>
            <a:r>
              <a:rPr lang="en-US" baseline="0" dirty="0"/>
              <a:t> Milestone</a:t>
            </a:r>
          </a:p>
          <a:p>
            <a:r>
              <a:rPr lang="en-US" baseline="0" dirty="0"/>
              <a:t>Here we added Select all to increase user experience which was recommendation given by one of our colleagues after doing role play)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9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9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16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5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28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8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8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9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36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0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7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58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21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2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2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2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0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28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1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36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5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6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will explain you the user stories by going through the application itself .</a:t>
            </a:r>
          </a:p>
          <a:p>
            <a:r>
              <a:rPr lang="en-US" dirty="0"/>
              <a:t>Here we can see the choice</a:t>
            </a:r>
            <a:r>
              <a:rPr lang="en-US" baseline="0" dirty="0"/>
              <a:t> of date could be done which was part of our User story. </a:t>
            </a:r>
            <a:endParaRPr lang="en-US" baseline="0" dirty="0"/>
          </a:p>
          <a:p>
            <a:r>
              <a:rPr lang="en-US" baseline="0" dirty="0"/>
              <a:t>Every applicant needs to register and hence we have the register User story</a:t>
            </a:r>
          </a:p>
          <a:p>
            <a:r>
              <a:rPr lang="en-US" baseline="0" dirty="0"/>
              <a:t>These were a part of 1</a:t>
            </a:r>
            <a:r>
              <a:rPr lang="en-US" baseline="30000" dirty="0"/>
              <a:t>st</a:t>
            </a:r>
            <a:r>
              <a:rPr lang="en-US" baseline="0" dirty="0"/>
              <a:t> milestone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0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registration we show the status of the of the applicant whether it is accepted or rejected along with comments if rejected.</a:t>
            </a:r>
          </a:p>
          <a:p>
            <a:r>
              <a:rPr lang="en-US" baseline="0" dirty="0"/>
              <a:t>This was part of 1</a:t>
            </a:r>
            <a:r>
              <a:rPr lang="en-US" baseline="30000" dirty="0"/>
              <a:t>st</a:t>
            </a:r>
            <a:r>
              <a:rPr lang="en-US" baseline="0" dirty="0"/>
              <a:t> milestone.</a:t>
            </a:r>
          </a:p>
          <a:p>
            <a:r>
              <a:rPr lang="en-US" baseline="0" dirty="0"/>
              <a:t>Here we have added a new story called as printing which is a part of 2</a:t>
            </a:r>
            <a:r>
              <a:rPr lang="en-US" baseline="30000" dirty="0"/>
              <a:t>nd</a:t>
            </a:r>
            <a:r>
              <a:rPr lang="en-US" baseline="0" dirty="0"/>
              <a:t> milestone.</a:t>
            </a:r>
          </a:p>
          <a:p>
            <a:r>
              <a:rPr lang="en-US" baseline="0" dirty="0"/>
              <a:t>This was derived by observing other groups as explained by Rohan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3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1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6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9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7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2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0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8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8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1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87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3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20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6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22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23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9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0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01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30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21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95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51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82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8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3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2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1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20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37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2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2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480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98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83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0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004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89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979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5836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6041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17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0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4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activities/hello-world/" TargetMode="External"/><Relationship Id="rId3" Type="http://schemas.openxmlformats.org/officeDocument/2006/relationships/hyperlink" Target="http://www.thehealthcarepeople.com/2015/02/16/top-three-challenges-healthcare-professionals-physicians/" TargetMode="External"/><Relationship Id="rId7" Type="http://schemas.openxmlformats.org/officeDocument/2006/relationships/hyperlink" Target="http://stackoverflow.com/questions/5788521/reading-a-csv-file-using-pyth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python.org/2/howto/webservers.html" TargetMode="External"/><Relationship Id="rId5" Type="http://schemas.openxmlformats.org/officeDocument/2006/relationships/hyperlink" Target="https://www.djangoproject.com/" TargetMode="External"/><Relationship Id="rId10" Type="http://schemas.openxmlformats.org/officeDocument/2006/relationships/hyperlink" Target="https://www.python.org/about/success/" TargetMode="External"/><Relationship Id="rId4" Type="http://schemas.openxmlformats.org/officeDocument/2006/relationships/hyperlink" Target="https://docs.python.org/2/library/unittest.html" TargetMode="External"/><Relationship Id="rId9" Type="http://schemas.openxmlformats.org/officeDocument/2006/relationships/hyperlink" Target="http://lifehacker.com/5983680/how-the-heck-do-i-use-githu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ctivecamps.com/" TargetMode="External"/><Relationship Id="rId5" Type="http://schemas.openxmlformats.org/officeDocument/2006/relationships/image" Target="../media/image15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497" y="368859"/>
            <a:ext cx="9144000" cy="218695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sz="40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Software Development Class - IST 303 </a:t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27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Professor Terry Ryan</a:t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Gila Breath Camp</a:t>
            </a:r>
            <a:b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r>
              <a:rPr lang="en-US" sz="4000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nd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Milestone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5183" y="2555814"/>
            <a:ext cx="6098466" cy="25027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Team #Penguins: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Jemin Gohil (aka Rico)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Manjunath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Kowalski)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Rohan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Sawant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Skipper)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Bouzari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Private)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00" b="90000" l="10000" r="90000">
                        <a14:backgroundMark x1="45313" y1="34167" x2="45313" y2="34167"/>
                        <a14:backgroundMark x1="69125" y1="43250" x2="69125" y2="43250"/>
                        <a14:backgroundMark x1="67563" y1="26167" x2="67563" y2="26167"/>
                        <a14:backgroundMark x1="66438" y1="49250" x2="66438" y2="4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5" y="4164413"/>
            <a:ext cx="3564367" cy="2673275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524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20" y="4123791"/>
            <a:ext cx="3618529" cy="27138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26566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0" y="1303618"/>
            <a:ext cx="10087403" cy="52458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4076" y="1302344"/>
            <a:ext cx="1022270" cy="47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329082" y="3156603"/>
            <a:ext cx="3252761" cy="76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649518" y="3190040"/>
            <a:ext cx="954912" cy="557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476307" y="1109693"/>
            <a:ext cx="2645472" cy="163121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2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nd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</a:t>
            </a:r>
          </a:p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Printing</a:t>
            </a:r>
          </a:p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(New User Story derived by observing other groups)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543139" y="2703684"/>
            <a:ext cx="511807" cy="4529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8242" y="4175526"/>
            <a:ext cx="1973937" cy="40011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1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</a:t>
            </a:r>
          </a:p>
        </p:txBody>
      </p:sp>
    </p:spTree>
    <p:extLst>
      <p:ext uri="{BB962C8B-B14F-4D97-AF65-F5344CB8AC3E}">
        <p14:creationId xmlns:p14="http://schemas.microsoft.com/office/powerpoint/2010/main" val="4873652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1" y="1302344"/>
            <a:ext cx="10980000" cy="4627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4076" y="1302344"/>
            <a:ext cx="1022270" cy="47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168241" y="3281294"/>
            <a:ext cx="6476969" cy="382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168242" y="3911852"/>
            <a:ext cx="1973937" cy="40011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1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314" y="1634385"/>
            <a:ext cx="3183944" cy="1323439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Improvement made in 2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nd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 after recommendation after Role-play with colleague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03286" y="2858392"/>
            <a:ext cx="1537656" cy="5840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44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17" y="1302002"/>
            <a:ext cx="10687050" cy="52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9301675" y="1391989"/>
            <a:ext cx="1022270" cy="474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142179" y="3675529"/>
            <a:ext cx="961915" cy="177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168242" y="3911852"/>
            <a:ext cx="1973937" cy="40011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2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nd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49237" y="3852489"/>
            <a:ext cx="1139462" cy="414711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Refund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323945" y="4267200"/>
            <a:ext cx="522914" cy="9554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14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11314" y="1042732"/>
            <a:ext cx="2401887" cy="2486904"/>
            <a:chOff x="1084438" y="781942"/>
            <a:chExt cx="2401887" cy="2486904"/>
          </a:xfrm>
        </p:grpSpPr>
        <p:pic>
          <p:nvPicPr>
            <p:cNvPr id="4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7" name="Rectangle 46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8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3" name="Group 52"/>
          <p:cNvGrpSpPr/>
          <p:nvPr/>
        </p:nvGrpSpPr>
        <p:grpSpPr>
          <a:xfrm>
            <a:off x="5092248" y="877160"/>
            <a:ext cx="2401887" cy="2508332"/>
            <a:chOff x="3573650" y="1676400"/>
            <a:chExt cx="2401887" cy="2508332"/>
          </a:xfrm>
        </p:grpSpPr>
        <p:pic>
          <p:nvPicPr>
            <p:cNvPr id="5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6" name="Rectangle 55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59232" y="1042732"/>
            <a:ext cx="2444070" cy="2454456"/>
            <a:chOff x="6011076" y="990600"/>
            <a:chExt cx="2444070" cy="2454456"/>
          </a:xfrm>
        </p:grpSpPr>
        <p:pic>
          <p:nvPicPr>
            <p:cNvPr id="5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123791">
              <a:off x="6011076" y="1164164"/>
              <a:ext cx="2401887" cy="2280892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9" name="Rectangle 58"/>
            <p:cNvSpPr/>
            <p:nvPr/>
          </p:nvSpPr>
          <p:spPr>
            <a:xfrm rot="20654289">
              <a:off x="6282807" y="166253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9: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Login 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registration clerk(for now).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60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05600" y="9906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61" name="Group 60"/>
          <p:cNvGrpSpPr/>
          <p:nvPr/>
        </p:nvGrpSpPr>
        <p:grpSpPr>
          <a:xfrm>
            <a:off x="5057043" y="3778956"/>
            <a:ext cx="2401887" cy="2563025"/>
            <a:chOff x="5973527" y="2619200"/>
            <a:chExt cx="2401887" cy="2437112"/>
          </a:xfrm>
        </p:grpSpPr>
        <p:pic>
          <p:nvPicPr>
            <p:cNvPr id="6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4" name="Rectangle 63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61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70270" y="1319531"/>
          <a:ext cx="5993131" cy="242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val="2945751332"/>
                    </a:ext>
                  </a:extLst>
                </a:gridCol>
              </a:tblGrid>
              <a:tr h="22288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2: Registration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4101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269818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Applicant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54649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Adding Transformations to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8579744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80956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common functions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99584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the Registration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4152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logic, 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35843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5512" y="1319532"/>
          <a:ext cx="5468527" cy="2398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1316389530"/>
                    </a:ext>
                  </a:extLst>
                </a:gridCol>
              </a:tblGrid>
              <a:tr h="22288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1: Choosing the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8988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38565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date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479114"/>
                  </a:ext>
                </a:extLst>
              </a:tr>
              <a:tr h="513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choosing the date: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179412"/>
                  </a:ext>
                </a:extLst>
              </a:tr>
              <a:tr h="34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choosing date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90933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165627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Common functions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99063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6871" y="3913415"/>
          <a:ext cx="5462815" cy="2748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3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6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3: Application 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 Tasks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application status, Making the logic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Reading from the file and adding constraints for Age, Registration, Date Windows, Check Clearing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logic: 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8027" y="3973285"/>
          <a:ext cx="5943601" cy="273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9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88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User Story 4: Check-In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Tasks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Check-In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providing the CSV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1.5 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the read data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moving data from UI to CSV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85982"/>
              </p:ext>
            </p:extLst>
          </p:nvPr>
        </p:nvGraphicFramePr>
        <p:xfrm>
          <a:off x="5893653" y="1661343"/>
          <a:ext cx="5993131" cy="2675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val="2945751332"/>
                    </a:ext>
                  </a:extLst>
                </a:gridCol>
              </a:tblGrid>
              <a:tr h="2807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6: </a:t>
                      </a:r>
                      <a:r>
                        <a:rPr lang="en-US" sz="1400" u="none" strike="noStrike" baseline="0" dirty="0">
                          <a:effectLst/>
                        </a:rPr>
                        <a:t>Assignment to Tribe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41013"/>
                  </a:ext>
                </a:extLst>
              </a:tr>
              <a:tr h="2807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9269818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Tribe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546494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of Assignment to Tribes: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809565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bunkhouse logic to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995842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</a:p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the 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14152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1110"/>
              </p:ext>
            </p:extLst>
          </p:nvPr>
        </p:nvGraphicFramePr>
        <p:xfrm>
          <a:off x="272726" y="1661343"/>
          <a:ext cx="5468527" cy="266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1316389530"/>
                    </a:ext>
                  </a:extLst>
                </a:gridCol>
              </a:tblGrid>
              <a:tr h="25682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5:</a:t>
                      </a:r>
                      <a:r>
                        <a:rPr lang="en-US" sz="1400" u="none" strike="noStrike" baseline="0" dirty="0">
                          <a:effectLst/>
                        </a:rPr>
                        <a:t> Assignment to Bunkhouse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689882"/>
                  </a:ext>
                </a:extLst>
              </a:tr>
              <a:tr h="256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385656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Bunkhouse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479114"/>
                  </a:ext>
                </a:extLst>
              </a:tr>
              <a:tr h="74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Assignment to bunkhouses: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179412"/>
                  </a:ext>
                </a:extLst>
              </a:tr>
              <a:tr h="397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bunkhouse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909330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16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64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276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 (Our Actual Board)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8" y="1109693"/>
            <a:ext cx="91288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424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(Iteration 3)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3757248"/>
              </p:ext>
            </p:extLst>
          </p:nvPr>
        </p:nvGraphicFramePr>
        <p:xfrm>
          <a:off x="2616502" y="1482500"/>
          <a:ext cx="6775269" cy="455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8181" y="1358943"/>
            <a:ext cx="1669577" cy="7078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not on track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82" y="2514744"/>
            <a:ext cx="3776508" cy="2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74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(Milestone 1)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042856523"/>
              </p:ext>
            </p:extLst>
          </p:nvPr>
        </p:nvGraphicFramePr>
        <p:xfrm>
          <a:off x="3032336" y="1231910"/>
          <a:ext cx="5974504" cy="465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594575" y="3906008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49162" y="3082826"/>
            <a:ext cx="1669577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on track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58" y="2179955"/>
            <a:ext cx="4137660" cy="275844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vortex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434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Milestone 2.0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81708" y="1050900"/>
            <a:ext cx="2401887" cy="2420856"/>
            <a:chOff x="1322141" y="3944002"/>
            <a:chExt cx="2401887" cy="2420856"/>
          </a:xfrm>
        </p:grpSpPr>
        <p:pic>
          <p:nvPicPr>
            <p:cNvPr id="2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322141" y="416958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9895" y="394400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4" name="Rectangle 23"/>
            <p:cNvSpPr/>
            <p:nvPr/>
          </p:nvSpPr>
          <p:spPr>
            <a:xfrm rot="243805">
              <a:off x="1442394" y="4368186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21404505">
            <a:off x="5437516" y="1032370"/>
            <a:ext cx="2401887" cy="2545706"/>
            <a:chOff x="4897870" y="3880500"/>
            <a:chExt cx="2401887" cy="2545706"/>
          </a:xfrm>
        </p:grpSpPr>
        <p:pic>
          <p:nvPicPr>
            <p:cNvPr id="2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4897870" y="424339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7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4866" y="38805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7" name="Rectangle 36"/>
            <p:cNvSpPr/>
            <p:nvPr/>
          </p:nvSpPr>
          <p:spPr>
            <a:xfrm>
              <a:off x="4950778" y="4582868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46422" y="3860882"/>
            <a:ext cx="2401887" cy="2486904"/>
            <a:chOff x="1084438" y="781942"/>
            <a:chExt cx="2401887" cy="2486904"/>
          </a:xfrm>
        </p:grpSpPr>
        <p:pic>
          <p:nvPicPr>
            <p:cNvPr id="39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Group 41"/>
          <p:cNvGrpSpPr/>
          <p:nvPr/>
        </p:nvGrpSpPr>
        <p:grpSpPr>
          <a:xfrm>
            <a:off x="4942346" y="3980124"/>
            <a:ext cx="2401887" cy="2508332"/>
            <a:chOff x="3573650" y="1676400"/>
            <a:chExt cx="2401887" cy="2508332"/>
          </a:xfrm>
        </p:grpSpPr>
        <p:pic>
          <p:nvPicPr>
            <p:cNvPr id="43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4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9" name="Rectangle 48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20770581">
            <a:off x="8819573" y="2654693"/>
            <a:ext cx="2401887" cy="2563025"/>
            <a:chOff x="5973527" y="2619200"/>
            <a:chExt cx="2401887" cy="2437112"/>
          </a:xfrm>
        </p:grpSpPr>
        <p:pic>
          <p:nvPicPr>
            <p:cNvPr id="51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3" name="Rectangle 52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2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573856" y="1183533"/>
            <a:ext cx="3605268" cy="2179925"/>
            <a:chOff x="7574009" y="1575109"/>
            <a:chExt cx="3605268" cy="2179925"/>
          </a:xfrm>
        </p:grpSpPr>
        <p:sp>
          <p:nvSpPr>
            <p:cNvPr id="18" name="TextBox 17"/>
            <p:cNvSpPr txBox="1"/>
            <p:nvPr/>
          </p:nvSpPr>
          <p:spPr>
            <a:xfrm>
              <a:off x="8603033" y="3354924"/>
              <a:ext cx="1547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User Stories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574009" y="1575109"/>
              <a:ext cx="3605268" cy="1570323"/>
              <a:chOff x="7838164" y="2028283"/>
              <a:chExt cx="4765643" cy="2386058"/>
            </a:xfrm>
          </p:grpSpPr>
          <p:sp>
            <p:nvSpPr>
              <p:cNvPr id="20" name="Frame 19"/>
              <p:cNvSpPr/>
              <p:nvPr/>
            </p:nvSpPr>
            <p:spPr>
              <a:xfrm>
                <a:off x="8655152" y="2028283"/>
                <a:ext cx="3131665" cy="2386058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515">
                            <a14:foregroundMark x1="26861" y1="8430" x2="26861" y2="8430"/>
                            <a14:foregroundMark x1="26861" y1="6395" x2="26861" y2="63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8164" y="2259249"/>
                <a:ext cx="4765643" cy="2089862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4722144" y="3815751"/>
            <a:ext cx="2411762" cy="2171889"/>
            <a:chOff x="4739486" y="4009589"/>
            <a:chExt cx="2411762" cy="2171889"/>
          </a:xfrm>
        </p:grpSpPr>
        <p:sp>
          <p:nvSpPr>
            <p:cNvPr id="30" name="Frame 29"/>
            <p:cNvSpPr/>
            <p:nvPr/>
          </p:nvSpPr>
          <p:spPr>
            <a:xfrm>
              <a:off x="4739486" y="4009589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98696" y="578136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32" name="Frame 31"/>
            <p:cNvSpPr/>
            <p:nvPr/>
          </p:nvSpPr>
          <p:spPr>
            <a:xfrm>
              <a:off x="4739486" y="4025478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54761" y="3771326"/>
            <a:ext cx="2893677" cy="2508201"/>
            <a:chOff x="1154761" y="3771326"/>
            <a:chExt cx="2893677" cy="2508201"/>
          </a:xfrm>
        </p:grpSpPr>
        <p:grpSp>
          <p:nvGrpSpPr>
            <p:cNvPr id="13" name="Group 12"/>
            <p:cNvGrpSpPr/>
            <p:nvPr/>
          </p:nvGrpSpPr>
          <p:grpSpPr>
            <a:xfrm>
              <a:off x="1154761" y="3815751"/>
              <a:ext cx="2893677" cy="2463776"/>
              <a:chOff x="1153479" y="3993700"/>
              <a:chExt cx="2893677" cy="2463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53479" y="5749590"/>
                <a:ext cx="28936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Planning Poker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Estimation of project</a:t>
                </a:r>
              </a:p>
            </p:txBody>
          </p:sp>
          <p:sp>
            <p:nvSpPr>
              <p:cNvPr id="24" name="Frame 23"/>
              <p:cNvSpPr/>
              <p:nvPr/>
            </p:nvSpPr>
            <p:spPr>
              <a:xfrm>
                <a:off x="1275615" y="3993700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ame 26"/>
              <p:cNvSpPr/>
              <p:nvPr/>
            </p:nvSpPr>
            <p:spPr>
              <a:xfrm>
                <a:off x="1275615" y="4009589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405" y="3771326"/>
              <a:ext cx="2347621" cy="1650671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227880" y="3947955"/>
            <a:ext cx="3400290" cy="2607612"/>
            <a:chOff x="4227880" y="3934864"/>
            <a:chExt cx="3400290" cy="2607612"/>
          </a:xfrm>
        </p:grpSpPr>
        <p:sp>
          <p:nvSpPr>
            <p:cNvPr id="29" name="TextBox 28"/>
            <p:cNvSpPr txBox="1"/>
            <p:nvPr/>
          </p:nvSpPr>
          <p:spPr>
            <a:xfrm>
              <a:off x="4227880" y="5526813"/>
              <a:ext cx="34002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Big Board (Initial)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Changes during Iteration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Final Big Board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89978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918" y="3934864"/>
              <a:ext cx="2162735" cy="132359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190262" y="3771326"/>
            <a:ext cx="2411762" cy="2156000"/>
            <a:chOff x="8190262" y="3771326"/>
            <a:chExt cx="2411762" cy="2156000"/>
          </a:xfrm>
        </p:grpSpPr>
        <p:grpSp>
          <p:nvGrpSpPr>
            <p:cNvPr id="15" name="Group 14"/>
            <p:cNvGrpSpPr/>
            <p:nvPr/>
          </p:nvGrpSpPr>
          <p:grpSpPr>
            <a:xfrm>
              <a:off x="8190262" y="3771326"/>
              <a:ext cx="2411762" cy="2156000"/>
              <a:chOff x="8190262" y="3771326"/>
              <a:chExt cx="2411762" cy="215600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8480867" y="5527216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Milestone 2.0</a:t>
                </a:r>
              </a:p>
            </p:txBody>
          </p:sp>
          <p:sp>
            <p:nvSpPr>
              <p:cNvPr id="35" name="Frame 34"/>
              <p:cNvSpPr/>
              <p:nvPr/>
            </p:nvSpPr>
            <p:spPr>
              <a:xfrm>
                <a:off x="8190262" y="3771326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ame 36"/>
              <p:cNvSpPr/>
              <p:nvPr/>
            </p:nvSpPr>
            <p:spPr>
              <a:xfrm>
                <a:off x="8190262" y="3787215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7842" l="0" r="99308">
                          <a14:foregroundMark x1="24000" y1="75252" x2="24000" y2="75252"/>
                          <a14:foregroundMark x1="23000" y1="72158" x2="23000" y2="72158"/>
                          <a14:foregroundMark x1="29231" y1="68489" x2="29231" y2="68489"/>
                          <a14:foregroundMark x1="31385" y1="68489" x2="31385" y2="68489"/>
                          <a14:foregroundMark x1="37077" y1="69137" x2="37077" y2="81367"/>
                          <a14:foregroundMark x1="47000" y1="68489" x2="46538" y2="78273"/>
                          <a14:foregroundMark x1="15154" y1="74604" x2="15154" y2="86259"/>
                          <a14:foregroundMark x1="17231" y1="75252" x2="21462" y2="85612"/>
                          <a14:foregroundMark x1="25077" y1="77698" x2="25615" y2="85036"/>
                          <a14:foregroundMark x1="31385" y1="71583" x2="31385" y2="83813"/>
                          <a14:foregroundMark x1="58000" y1="64820" x2="62154" y2="72158"/>
                          <a14:foregroundMark x1="53846" y1="72158" x2="93538" y2="63022"/>
                          <a14:foregroundMark x1="61154" y1="64245" x2="95077" y2="58129"/>
                          <a14:foregroundMark x1="54385" y1="75252" x2="94077" y2="66043"/>
                          <a14:foregroundMark x1="87769" y1="69137" x2="94615" y2="67914"/>
                          <a14:foregroundMark x1="94077" y1="64245" x2="94615" y2="64820"/>
                          <a14:foregroundMark x1="94077" y1="58129" x2="94615" y2="70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95" y="3814256"/>
              <a:ext cx="2305190" cy="143750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518147" y="1208139"/>
            <a:ext cx="2987613" cy="2171889"/>
            <a:chOff x="1084077" y="1583145"/>
            <a:chExt cx="2987613" cy="2171889"/>
          </a:xfrm>
        </p:grpSpPr>
        <p:sp>
          <p:nvSpPr>
            <p:cNvPr id="45" name="TextBox 44"/>
            <p:cNvSpPr txBox="1"/>
            <p:nvPr/>
          </p:nvSpPr>
          <p:spPr>
            <a:xfrm>
              <a:off x="1084077" y="3354924"/>
              <a:ext cx="2987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Gathering Requirements</a:t>
              </a:r>
            </a:p>
          </p:txBody>
        </p:sp>
        <p:grpSp>
          <p:nvGrpSpPr>
            <p:cNvPr id="46" name="Group 6"/>
            <p:cNvGrpSpPr/>
            <p:nvPr/>
          </p:nvGrpSpPr>
          <p:grpSpPr>
            <a:xfrm>
              <a:off x="1275335" y="1583145"/>
              <a:ext cx="2411762" cy="1562287"/>
              <a:chOff x="955103" y="2035277"/>
              <a:chExt cx="2304291" cy="1638167"/>
            </a:xfrm>
          </p:grpSpPr>
          <p:sp>
            <p:nvSpPr>
              <p:cNvPr id="47" name="Frame 3"/>
              <p:cNvSpPr/>
              <p:nvPr/>
            </p:nvSpPr>
            <p:spPr>
              <a:xfrm>
                <a:off x="955103" y="2035277"/>
                <a:ext cx="2304291" cy="1607576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8" name="Picture 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843" y="2158850"/>
                <a:ext cx="1935578" cy="1514594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1249947" y="1208139"/>
            <a:ext cx="2703304" cy="2269409"/>
            <a:chOff x="1212840" y="1295029"/>
            <a:chExt cx="2703304" cy="2269409"/>
          </a:xfrm>
        </p:grpSpPr>
        <p:sp>
          <p:nvSpPr>
            <p:cNvPr id="49" name="TextBox 48"/>
            <p:cNvSpPr txBox="1"/>
            <p:nvPr/>
          </p:nvSpPr>
          <p:spPr>
            <a:xfrm>
              <a:off x="1212840" y="2856552"/>
              <a:ext cx="27033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Reviews &amp; Take-away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from Milestone 1.0</a:t>
              </a:r>
            </a:p>
          </p:txBody>
        </p:sp>
        <p:sp>
          <p:nvSpPr>
            <p:cNvPr id="50" name="Frame 49"/>
            <p:cNvSpPr/>
            <p:nvPr/>
          </p:nvSpPr>
          <p:spPr>
            <a:xfrm>
              <a:off x="1282195" y="1295029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1" name="Picture 3" descr="C:\Users\Acer\Desktop\download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500472" y="1450531"/>
              <a:ext cx="2004926" cy="121420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8239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515374" y="266463"/>
            <a:ext cx="1067662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Continuous Integration: </a:t>
            </a:r>
            <a:r>
              <a:rPr lang="en-US" sz="36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9351" y="1396104"/>
            <a:ext cx="10792918" cy="46228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As GitHub is easily accessible to all and we wanted a more secure version control tool for our code, so we shifted from GitHub to BitBucket.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b="1" u="sng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Link: </a:t>
            </a:r>
            <a:r>
              <a:rPr lang="en-IN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https://bitbucket.org/Rohan9969/software_development_cgu/overview</a:t>
            </a:r>
            <a:endParaRPr lang="en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commands: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IN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gitclone</a:t>
            </a:r>
            <a:r>
              <a:rPr lang="en-IN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 https://Rohan9969@bitbucket.org/Rohan9969/software_development_cgu.git</a:t>
            </a: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pull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add 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commit –a –s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push origin master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Merge conflicts: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checkout &lt;files creating conflict&gt;</a:t>
            </a:r>
            <a:endParaRPr lang="en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70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509" y="1244184"/>
            <a:ext cx="10968393" cy="53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94489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718" y="1410346"/>
            <a:ext cx="9391650" cy="5324577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89761" y="2185508"/>
            <a:ext cx="1279040" cy="4099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68801" y="1533618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Start date 4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th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Sept 2016</a:t>
            </a:r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 flipV="1">
            <a:off x="1980082" y="3150119"/>
            <a:ext cx="1481960" cy="1836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2042" y="2796176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83 commits by me 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1639" y="233363"/>
            <a:ext cx="3149137" cy="163121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80% of the work done in 20% of the time.. So much true for whole project and each individual as well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50269" y="1592749"/>
            <a:ext cx="2704778" cy="114496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132977" y="1774973"/>
            <a:ext cx="1599183" cy="4105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69294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3349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3348" y="5731241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21088" y="5794050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5226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SRP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952" y="1381003"/>
            <a:ext cx="5684520" cy="4208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06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6525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DRY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4870" y="1187548"/>
            <a:ext cx="8124208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a Common File for read/write/update/increment user id</a:t>
            </a:r>
          </a:p>
        </p:txBody>
      </p:sp>
    </p:spTree>
    <p:extLst>
      <p:ext uri="{BB962C8B-B14F-4D97-AF65-F5344CB8AC3E}">
        <p14:creationId xmlns:p14="http://schemas.microsoft.com/office/powerpoint/2010/main" val="337811517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Black-box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3262" y="2835639"/>
            <a:ext cx="552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Grey-box testing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4167" y="4047344"/>
            <a:ext cx="362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White-box testing</a:t>
            </a:r>
          </a:p>
        </p:txBody>
      </p:sp>
      <p:cxnSp>
        <p:nvCxnSpPr>
          <p:cNvPr id="8" name="Shape 7"/>
          <p:cNvCxnSpPr>
            <a:stCxn id="4" idx="3"/>
          </p:cNvCxnSpPr>
          <p:nvPr/>
        </p:nvCxnSpPr>
        <p:spPr>
          <a:xfrm>
            <a:off x="5081666" y="1866354"/>
            <a:ext cx="1244183" cy="11766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5006713" y="3237875"/>
            <a:ext cx="1334125" cy="1169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IN" sz="3200" dirty="0">
                <a:solidFill>
                  <a:prstClr val="white"/>
                </a:solidFill>
              </a:rPr>
              <a:t>Unit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1634" y="3195401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IN" sz="3200" dirty="0">
                <a:solidFill>
                  <a:prstClr val="white"/>
                </a:solidFill>
              </a:rPr>
              <a:t>PY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9123" y="474188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IN" sz="3200" dirty="0">
                <a:solidFill>
                  <a:prstClr val="white"/>
                </a:solidFill>
              </a:rPr>
              <a:t>Functional Test</a:t>
            </a:r>
          </a:p>
        </p:txBody>
      </p:sp>
    </p:spTree>
    <p:extLst>
      <p:ext uri="{BB962C8B-B14F-4D97-AF65-F5344CB8AC3E}">
        <p14:creationId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7174" y="4093799"/>
            <a:ext cx="25717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44186" y="1573966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Automated Building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6664" y="4199742"/>
            <a:ext cx="383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IN" sz="3200" dirty="0">
                <a:solidFill>
                  <a:schemeClr val="bg1"/>
                </a:solidFill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34867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170271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Bugs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6987681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412484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Code and UI</a:t>
            </a:r>
          </a:p>
        </p:txBody>
      </p:sp>
      <p:sp>
        <p:nvSpPr>
          <p:cNvPr id="9" name="Donut 8"/>
          <p:cNvSpPr/>
          <p:nvPr/>
        </p:nvSpPr>
        <p:spPr>
          <a:xfrm>
            <a:off x="464022" y="186362"/>
            <a:ext cx="1249031" cy="1062145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8837" y="1484027"/>
            <a:ext cx="4552117" cy="32015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6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Lets got to UI and check it out</a:t>
            </a:r>
          </a:p>
        </p:txBody>
      </p:sp>
    </p:spTree>
    <p:extLst>
      <p:ext uri="{BB962C8B-B14F-4D97-AF65-F5344CB8AC3E}">
        <p14:creationId xmlns:p14="http://schemas.microsoft.com/office/powerpoint/2010/main" val="25470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3594" y="5850840"/>
            <a:ext cx="80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Code</a:t>
            </a:r>
          </a:p>
        </p:txBody>
      </p:sp>
      <p:sp>
        <p:nvSpPr>
          <p:cNvPr id="27" name="Frame 26"/>
          <p:cNvSpPr/>
          <p:nvPr/>
        </p:nvSpPr>
        <p:spPr>
          <a:xfrm>
            <a:off x="1255730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27599" y="4094950"/>
            <a:ext cx="2897781" cy="2156000"/>
            <a:chOff x="7892956" y="3771326"/>
            <a:chExt cx="2897781" cy="2156000"/>
          </a:xfrm>
        </p:grpSpPr>
        <p:sp>
          <p:nvSpPr>
            <p:cNvPr id="34" name="TextBox 33"/>
            <p:cNvSpPr txBox="1"/>
            <p:nvPr/>
          </p:nvSpPr>
          <p:spPr>
            <a:xfrm>
              <a:off x="7892956" y="5527216"/>
              <a:ext cx="2897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Challenges &amp; Learnings</a:t>
              </a:r>
            </a:p>
          </p:txBody>
        </p:sp>
        <p:sp>
          <p:nvSpPr>
            <p:cNvPr id="35" name="Frame 34"/>
            <p:cNvSpPr/>
            <p:nvPr/>
          </p:nvSpPr>
          <p:spPr>
            <a:xfrm>
              <a:off x="8190262" y="3771326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ame 36"/>
            <p:cNvSpPr/>
            <p:nvPr/>
          </p:nvSpPr>
          <p:spPr>
            <a:xfrm>
              <a:off x="8190262" y="378721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Frame 44"/>
          <p:cNvSpPr/>
          <p:nvPr/>
        </p:nvSpPr>
        <p:spPr>
          <a:xfrm>
            <a:off x="4722996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82281" y="5850840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Demo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075744" y="1337963"/>
            <a:ext cx="2369143" cy="2217016"/>
            <a:chOff x="8191919" y="1337963"/>
            <a:chExt cx="2369143" cy="2217016"/>
          </a:xfrm>
        </p:grpSpPr>
        <p:sp>
          <p:nvSpPr>
            <p:cNvPr id="18" name="TextBox 17"/>
            <p:cNvSpPr txBox="1"/>
            <p:nvPr/>
          </p:nvSpPr>
          <p:spPr>
            <a:xfrm>
              <a:off x="8890781" y="3154869"/>
              <a:ext cx="97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Testing</a:t>
              </a:r>
            </a:p>
          </p:txBody>
        </p:sp>
        <p:sp>
          <p:nvSpPr>
            <p:cNvPr id="20" name="Frame 19"/>
            <p:cNvSpPr/>
            <p:nvPr/>
          </p:nvSpPr>
          <p:spPr>
            <a:xfrm>
              <a:off x="8191919" y="1337963"/>
              <a:ext cx="2369143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092" y="1576940"/>
              <a:ext cx="1970796" cy="116655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07" y="4413661"/>
            <a:ext cx="1953664" cy="12144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1170" y="4399637"/>
            <a:ext cx="1809096" cy="11347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2" b="96348" l="588" r="98691">
                        <a14:foregroundMark x1="19071" y1="50328" x2="19071" y2="50328"/>
                        <a14:foregroundMark x1="17895" y1="33146" x2="19338" y2="55103"/>
                        <a14:foregroundMark x1="15972" y1="33801" x2="19204" y2="33333"/>
                        <a14:foregroundMark x1="16880" y1="30197" x2="19338" y2="31086"/>
                        <a14:foregroundMark x1="7692" y1="72331" x2="13007" y2="68680"/>
                        <a14:foregroundMark x1="6410" y1="74110" x2="9108" y2="77060"/>
                        <a14:foregroundMark x1="16106" y1="30197" x2="20353" y2="29728"/>
                        <a14:foregroundMark x1="23851" y1="71863" x2="23584" y2="77294"/>
                        <a14:foregroundMark x1="16213" y1="30384" x2="19578" y2="28839"/>
                        <a14:foregroundMark x1="15839" y1="30618" x2="19071" y2="28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62" y="4094950"/>
            <a:ext cx="2446405" cy="1700593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175179" y="1364294"/>
            <a:ext cx="2411762" cy="2190685"/>
            <a:chOff x="1180788" y="1373650"/>
            <a:chExt cx="2411762" cy="2190685"/>
          </a:xfrm>
        </p:grpSpPr>
        <p:sp>
          <p:nvSpPr>
            <p:cNvPr id="16" name="TextBox 15"/>
            <p:cNvSpPr txBox="1"/>
            <p:nvPr/>
          </p:nvSpPr>
          <p:spPr>
            <a:xfrm>
              <a:off x="1388560" y="3164225"/>
              <a:ext cx="1957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Version Control</a:t>
              </a:r>
            </a:p>
          </p:txBody>
        </p:sp>
        <p:sp>
          <p:nvSpPr>
            <p:cNvPr id="4" name="Frame 3"/>
            <p:cNvSpPr/>
            <p:nvPr/>
          </p:nvSpPr>
          <p:spPr>
            <a:xfrm>
              <a:off x="1180788" y="1373650"/>
              <a:ext cx="2411762" cy="1605538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3174" y="1020489"/>
            <a:ext cx="3938047" cy="3292372"/>
            <a:chOff x="3886270" y="1020489"/>
            <a:chExt cx="3938047" cy="3292372"/>
          </a:xfrm>
        </p:grpSpPr>
        <p:sp>
          <p:nvSpPr>
            <p:cNvPr id="60" name="Frame 59"/>
            <p:cNvSpPr/>
            <p:nvPr/>
          </p:nvSpPr>
          <p:spPr>
            <a:xfrm>
              <a:off x="4674743" y="1337963"/>
              <a:ext cx="2400195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886270" y="1020489"/>
              <a:ext cx="3938047" cy="3292372"/>
              <a:chOff x="3888709" y="1025152"/>
              <a:chExt cx="3938047" cy="329237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151184" y="2994085"/>
                <a:ext cx="15175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Refactoring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SRP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DRY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9231" l="500" r="99500">
                            <a14:foregroundMark x1="26250" y1="51923" x2="29000" y2="47692"/>
                            <a14:foregroundMark x1="39000" y1="39231" x2="36750" y2="51154"/>
                            <a14:foregroundMark x1="47500" y1="40769" x2="48000" y2="56154"/>
                            <a14:foregroundMark x1="59250" y1="39231" x2="60250" y2="580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8709" y="1025152"/>
                <a:ext cx="3938047" cy="25882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C:\Users\Acer\Desktop\Bitbucket-Logo-250x25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57638" y="1525484"/>
            <a:ext cx="1840198" cy="1303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921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45" grpId="0" animBg="1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359585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Challenges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1249031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7375" y="1396104"/>
            <a:ext cx="9734988" cy="43396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1. Everyone: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a. Estimation of time for user stories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b.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Making data for our testing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c. Balancing of workload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2. Rohan/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Understanding the testing module –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unittest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Balance the workload with other courses – Understanding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Some actual project coding standards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4. Jemin: Understanding the software development practices in actual   running application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7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35" y="909694"/>
            <a:ext cx="2762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691" y="54388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icrosoft YaHei Light" pitchFamily="34" charset="-122"/>
                <a:ea typeface="Microsoft YaHei Light" pitchFamily="34" charset="-122"/>
              </a:rPr>
              <a:t>REFERENCES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496" y="1418897"/>
            <a:ext cx="112250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3"/>
              </a:rPr>
              <a:t>http://www.thehealthcarepeople.com/2015/02/16/top-three-challenges-healthcare-professionals-physicians/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4"/>
              </a:rPr>
              <a:t>https://docs.python.org/2/library/unittest.html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5"/>
              </a:rPr>
              <a:t>https://www.djangoproject.com/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6"/>
              </a:rPr>
              <a:t>https://docs.python.org/2/howto/webservers.html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7"/>
              </a:rPr>
              <a:t>http://stackoverflow.com/questions/5788521/reading-a-csv-file-using-python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8"/>
              </a:rPr>
              <a:t>https://guides.github.com/activities/hello-world/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9"/>
              </a:rPr>
              <a:t>http://lifehacker.com/5983680/how-the-heck-do-i-use-github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10"/>
              </a:rPr>
              <a:t>https://www.python.org/about/success/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2572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580319" y="263307"/>
            <a:ext cx="10256719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Reviews and Takeaway from Milestone 1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023" y="1229447"/>
            <a:ext cx="11142958" cy="54722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I agree with your classmates that most of what you did was quite good.  In particular, you did a strong job of using tools for development and testing.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I liked your analysis/discussion of commit history.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I liked your analysis/discussion of refactoring.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Excellent analysis/discussion of testing.</a:t>
            </a:r>
          </a:p>
          <a:p>
            <a:pPr marL="457200" lvl="0" indent="-45720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The biggest weakness was probably your </a:t>
            </a:r>
            <a:r>
              <a:rPr lang="en-US" sz="2800" b="1" i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explanation of requirements gathering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.  I know that you did this well, but you didn’t explain it well.</a:t>
            </a:r>
          </a:p>
          <a:p>
            <a:pPr marL="517525" lvl="0" indent="-517525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Next biggest weakness was </a:t>
            </a:r>
            <a:r>
              <a:rPr lang="en-US" sz="2800" b="1" i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the “domination” of the presentation by Rohan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.  I attribute this to enthusiasm, but to the class it seemed to be indicative that the other members of the group weren’t as responsible for the accomplishments.  I know this is not so, but do a better job with sharing next time.</a:t>
            </a:r>
          </a:p>
        </p:txBody>
      </p:sp>
    </p:spTree>
    <p:extLst>
      <p:ext uri="{BB962C8B-B14F-4D97-AF65-F5344CB8AC3E}">
        <p14:creationId xmlns:p14="http://schemas.microsoft.com/office/powerpoint/2010/main" val="13238168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394783" y="187107"/>
            <a:ext cx="1121219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Summary from Milestone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023" y="1229447"/>
            <a:ext cx="11142958" cy="476438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</a:t>
            </a:r>
            <a:r>
              <a:rPr 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TEST DRIVEN DEVELOPMENT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1. Unit testing (Wrote small test. But didn’t automate much) – (python 	packages –</a:t>
            </a:r>
            <a:r>
              <a:rPr lang="en-US" sz="24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unittest</a:t>
            </a:r>
            <a:r>
              <a:rPr lang="en-US" sz="24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)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2. Functional testing (Shown for Registration. Automated fully) – (python 	packages – </a:t>
            </a:r>
            <a:r>
              <a:rPr lang="en-US" sz="2400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pytest</a:t>
            </a:r>
            <a:r>
              <a:rPr lang="en-US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Deviated a lot from planned 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track but due to support from Customer 	made 	it up at the end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Used 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HTML and </a:t>
            </a:r>
            <a:r>
              <a:rPr lang="en-US" sz="2400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javascript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as front end and flat files with 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python</a:t>
            </a:r>
            <a:r>
              <a:rPr lang="en-US" sz="2400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Django</a:t>
            </a:r>
            <a:r>
              <a:rPr lang="en-US" sz="2400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framework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4 user stories – Choosing date, Registration, Application status, Check-In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•	3 iterations (Weekly iterations)</a:t>
            </a:r>
          </a:p>
        </p:txBody>
      </p:sp>
    </p:spTree>
    <p:extLst>
      <p:ext uri="{BB962C8B-B14F-4D97-AF65-F5344CB8AC3E}">
        <p14:creationId xmlns:p14="http://schemas.microsoft.com/office/powerpoint/2010/main" val="10814280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747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Gathering Requirement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45" y="4588148"/>
            <a:ext cx="2883861" cy="2056201"/>
          </a:xfrm>
          <a:prstGeom prst="rect">
            <a:avLst/>
          </a:prstGeom>
        </p:spPr>
      </p:pic>
      <p:pic>
        <p:nvPicPr>
          <p:cNvPr id="21" name="Shape 64" descr="C:\Users\Acer\Desktop\CGU\SD\presentation pictures\WhatsApp Image 2016-10-19 at 12.48.34 AM.jpe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41231" y="1278706"/>
            <a:ext cx="4008120" cy="458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934870" y="1391821"/>
            <a:ext cx="5926191" cy="310854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Brainstorming</a:t>
            </a:r>
          </a:p>
          <a:p>
            <a:pPr marL="457200" indent="-457200">
              <a:buAutoNum type="arabicPeriod" startAt="2"/>
            </a:pPr>
            <a:r>
              <a:rPr lang="en-US" sz="2800" dirty="0" err="1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Blueskying</a:t>
            </a:r>
            <a:endParaRPr lang="en-US" sz="28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  <a:p>
            <a:pPr marL="457200" indent="-457200">
              <a:buAutoNum type="arabicPeriod" startAt="2"/>
            </a:pPr>
            <a:r>
              <a:rPr lang="en-US" sz="28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Role Playing - Asked Colleagues and friends to use</a:t>
            </a:r>
          </a:p>
          <a:p>
            <a:pPr marL="457200" indent="-457200">
              <a:buAutoNum type="arabicPeriod" startAt="2"/>
            </a:pPr>
            <a:r>
              <a:rPr lang="en-US" sz="28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Observation </a:t>
            </a:r>
          </a:p>
          <a:p>
            <a:r>
              <a:rPr lang="en-US" sz="28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	a. 1st Milestone – Other Projects</a:t>
            </a:r>
          </a:p>
          <a:p>
            <a:r>
              <a:rPr lang="en-US" sz="28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	b. </a:t>
            </a:r>
            <a:r>
              <a:rPr lang="en-US" sz="28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hlinkClick r:id="rId6"/>
              </a:rPr>
              <a:t>http://www.activecamps.com/</a:t>
            </a:r>
            <a:endParaRPr lang="en-US" sz="2800" b="1" dirty="0">
              <a:solidFill>
                <a:schemeClr val="bg1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83953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Planning Poker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94088" y="1364106"/>
          <a:ext cx="10213296" cy="4886792"/>
        </p:xfrm>
        <a:graphic>
          <a:graphicData uri="http://schemas.openxmlformats.org/drawingml/2006/table">
            <a:tbl>
              <a:tblPr/>
              <a:tblGrid>
                <a:gridCol w="1827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490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Prioritizations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User Stories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Rohan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Jemin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Karthik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Soheil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Priorities from Guardian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Bunk Houses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Tribes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Application Cancellation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Refund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Log 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acceptance notice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non-fulfillment of request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987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94282" y="4931764"/>
            <a:ext cx="10583056" cy="86943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02317" y="5649964"/>
            <a:ext cx="1669577" cy="1015663"/>
          </a:xfrm>
          <a:prstGeom prst="rect">
            <a:avLst/>
          </a:prstGeom>
          <a:solidFill>
            <a:srgbClr val="5DD5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Prioritization given by customer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89351" y="4437089"/>
            <a:ext cx="10777928" cy="49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487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873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Estimating project schedule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813811" y="1094279"/>
          <a:ext cx="9218950" cy="5411422"/>
        </p:xfrm>
        <a:graphic>
          <a:graphicData uri="http://schemas.openxmlformats.org/drawingml/2006/table">
            <a:tbl>
              <a:tblPr/>
              <a:tblGrid>
                <a:gridCol w="7479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Milestone 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Calculation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10/21/2016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End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12/5/2016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days before release (Calendar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Estimated Days of Work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people in Team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(Only Week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Holidays by Developers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(Excluding Holidays)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Velocity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Available Work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633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Amount of work team is likely to complete before due 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of work that could be deferred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Hours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2.7890625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Hours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62.086957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738859" y="2143593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711378" y="3435245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26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5" y="1255057"/>
            <a:ext cx="10572750" cy="516255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845262" y="1268222"/>
            <a:ext cx="1202737" cy="632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5351112" y="2909383"/>
            <a:ext cx="1973937" cy="400110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1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Milestone</a:t>
            </a:r>
          </a:p>
        </p:txBody>
      </p:sp>
    </p:spTree>
    <p:extLst>
      <p:ext uri="{BB962C8B-B14F-4D97-AF65-F5344CB8AC3E}">
        <p14:creationId xmlns:p14="http://schemas.microsoft.com/office/powerpoint/2010/main" val="4095146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4639</TotalTime>
  <Words>1429</Words>
  <Application>Microsoft Office PowerPoint</Application>
  <PresentationFormat>Widescreen</PresentationFormat>
  <Paragraphs>490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Microsoft YaHei Light</vt:lpstr>
      <vt:lpstr>Arial</vt:lpstr>
      <vt:lpstr>Arial Black</vt:lpstr>
      <vt:lpstr>Arial Rounded MT Bold</vt:lpstr>
      <vt:lpstr>Bradley Hand ITC</vt:lpstr>
      <vt:lpstr>Calibri</vt:lpstr>
      <vt:lpstr>Wingdings</vt:lpstr>
      <vt:lpstr>Office Theme</vt:lpstr>
      <vt:lpstr>1_Office Theme</vt:lpstr>
      <vt:lpstr>2_Office Theme</vt:lpstr>
      <vt:lpstr>4_Office Theme</vt:lpstr>
      <vt:lpstr>3_Office Theme</vt:lpstr>
      <vt:lpstr>Software Development Class - IST 303  Professor Terry Ryan Gila Breath Camp 2nd Milestone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Chell</dc:creator>
  <cp:lastModifiedBy>Rohan</cp:lastModifiedBy>
  <cp:revision>621</cp:revision>
  <dcterms:created xsi:type="dcterms:W3CDTF">2016-06-29T02:33:50Z</dcterms:created>
  <dcterms:modified xsi:type="dcterms:W3CDTF">2016-12-06T08:31:51Z</dcterms:modified>
</cp:coreProperties>
</file>